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70" r:id="rId3"/>
    <p:sldId id="275" r:id="rId4"/>
    <p:sldId id="274" r:id="rId5"/>
    <p:sldId id="276" r:id="rId6"/>
    <p:sldId id="260" r:id="rId7"/>
    <p:sldId id="258" r:id="rId8"/>
    <p:sldId id="263" r:id="rId9"/>
    <p:sldId id="280" r:id="rId10"/>
    <p:sldId id="265" r:id="rId11"/>
    <p:sldId id="277" r:id="rId12"/>
    <p:sldId id="278" r:id="rId13"/>
    <p:sldId id="279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7" autoAdjust="0"/>
  </p:normalViewPr>
  <p:slideViewPr>
    <p:cSldViewPr snapToGrid="0">
      <p:cViewPr varScale="1">
        <p:scale>
          <a:sx n="80" d="100"/>
          <a:sy n="80" d="100"/>
        </p:scale>
        <p:origin x="5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DC4FF81-874E-4EE4-AFE0-7848FBFE1905}" type="datetimeFigureOut">
              <a:rPr lang="cs-CZ" smtClean="0"/>
              <a:t>21.04.2022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79440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tický obrázek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cs-CZ" dirty="0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F81-874E-4EE4-AFE0-7848FBFE1905}" type="datetimeFigureOut">
              <a:rPr lang="cs-CZ" smtClean="0"/>
              <a:t>21.04.2022</a:t>
            </a:fld>
            <a:endParaRPr lang="cs-C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19654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F81-874E-4EE4-AFE0-7848FBFE1905}" type="datetimeFigureOut">
              <a:rPr lang="cs-CZ" smtClean="0"/>
              <a:t>21.04.2022</a:t>
            </a:fld>
            <a:endParaRPr lang="cs-C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43434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F81-874E-4EE4-AFE0-7848FBFE1905}" type="datetimeFigureOut">
              <a:rPr lang="cs-CZ" smtClean="0"/>
              <a:t>21.04.2022</a:t>
            </a:fld>
            <a:endParaRPr lang="cs-C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214216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F81-874E-4EE4-AFE0-7848FBFE1905}" type="datetimeFigureOut">
              <a:rPr lang="cs-CZ" smtClean="0"/>
              <a:t>21.04.2022</a:t>
            </a:fld>
            <a:endParaRPr lang="cs-C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354430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F81-874E-4EE4-AFE0-7848FBFE1905}" type="datetimeFigureOut">
              <a:rPr lang="cs-CZ" smtClean="0"/>
              <a:t>21.04.2022</a:t>
            </a:fld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758813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 s obráz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cs-CZ" dirty="0"/>
              <a:t>Kliknutím na ikonu přidáte obrázek.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cs-CZ" dirty="0"/>
              <a:t>Kliknutím na ikonu přidáte obrázek.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cs-CZ" dirty="0"/>
              <a:t>Kliknutím na ikonu přidáte obrázek.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F81-874E-4EE4-AFE0-7848FBFE1905}" type="datetimeFigureOut">
              <a:rPr lang="cs-CZ" smtClean="0"/>
              <a:t>21.04.2022</a:t>
            </a:fld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2333234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F81-874E-4EE4-AFE0-7848FBFE1905}" type="datetimeFigureOut">
              <a:rPr lang="cs-CZ" smtClean="0"/>
              <a:t>21.04.2022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41071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F81-874E-4EE4-AFE0-7848FBFE1905}" type="datetimeFigureOut">
              <a:rPr lang="cs-CZ" smtClean="0"/>
              <a:t>21.04.2022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04224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F81-874E-4EE4-AFE0-7848FBFE1905}" type="datetimeFigureOut">
              <a:rPr lang="cs-CZ" smtClean="0"/>
              <a:t>21.04.2022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91925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F81-874E-4EE4-AFE0-7848FBFE1905}" type="datetimeFigureOut">
              <a:rPr lang="cs-CZ" smtClean="0"/>
              <a:t>21.04.2022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287023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F81-874E-4EE4-AFE0-7848FBFE1905}" type="datetimeFigureOut">
              <a:rPr lang="cs-CZ" smtClean="0"/>
              <a:t>21.04.2022</a:t>
            </a:fld>
            <a:endParaRPr lang="cs-C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44521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F81-874E-4EE4-AFE0-7848FBFE1905}" type="datetimeFigureOut">
              <a:rPr lang="cs-CZ" smtClean="0"/>
              <a:t>21.04.2022</a:t>
            </a:fld>
            <a:endParaRPr lang="cs-CZ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14320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F81-874E-4EE4-AFE0-7848FBFE1905}" type="datetimeFigureOut">
              <a:rPr lang="cs-CZ" smtClean="0"/>
              <a:t>21.04.2022</a:t>
            </a:fld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892443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F81-874E-4EE4-AFE0-7848FBFE1905}" type="datetimeFigureOut">
              <a:rPr lang="cs-CZ" smtClean="0"/>
              <a:t>21.04.2022</a:t>
            </a:fld>
            <a:endParaRPr lang="cs-CZ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24218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F81-874E-4EE4-AFE0-7848FBFE1905}" type="datetimeFigureOut">
              <a:rPr lang="cs-CZ" smtClean="0"/>
              <a:t>21.04.2022</a:t>
            </a:fld>
            <a:endParaRPr lang="cs-C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9674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 dirty="0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FF81-874E-4EE4-AFE0-7848FBFE1905}" type="datetimeFigureOut">
              <a:rPr lang="cs-CZ" smtClean="0"/>
              <a:t>21.04.2022</a:t>
            </a:fld>
            <a:endParaRPr lang="cs-C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79661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C4FF81-874E-4EE4-AFE0-7848FBFE1905}" type="datetimeFigureOut">
              <a:rPr lang="cs-CZ" smtClean="0"/>
              <a:t>21.04.2022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2951119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38501E-6E57-4349-8A29-2DB9B007F1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Meteostanice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BA9EAA06-5060-45AB-9134-F7C34D08C5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Michal Basler E4 – 2021/2022</a:t>
            </a:r>
          </a:p>
          <a:p>
            <a:endParaRPr lang="cs-CZ" dirty="0"/>
          </a:p>
          <a:p>
            <a:r>
              <a:rPr lang="cs-CZ" dirty="0"/>
              <a:t>Vedoucí práce: </a:t>
            </a:r>
            <a:r>
              <a:rPr lang="cs-CZ" cap="none" dirty="0" err="1"/>
              <a:t>PaedDR.</a:t>
            </a:r>
            <a:r>
              <a:rPr lang="cs-CZ" cap="none" dirty="0"/>
              <a:t> SOURAL Martin, MBA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86657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C5A1AEC-8568-4AF3-ACFA-204F759DD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Grafana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728B6D6-DB9D-49E8-BA17-5DECB0C91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2369482" cy="3541714"/>
          </a:xfrm>
        </p:spPr>
        <p:txBody>
          <a:bodyPr/>
          <a:lstStyle/>
          <a:p>
            <a:r>
              <a:rPr lang="cs-CZ" dirty="0"/>
              <a:t>Zobrazuje data, která jsou uložena v databázi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0E09AA45-728E-45AD-B18E-35D96E3EF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895" y="1357803"/>
            <a:ext cx="8112145" cy="45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74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0DA9C37E-EA8F-4B2D-B3C9-EAF700005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8CABE40-222C-4478-B1E9-D4F0A06AF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0550FA6-F63D-4A50-AF23-693AC5F78B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856541D9-BA30-490A-85FA-718C880321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B2229719-755A-484A-9F53-75D6C70FFD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F252E273-06CD-4724-A83A-A0C35C259F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693859FB-7C58-4A7E-BE2D-E7AB2652E9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1B5606CE-0FA3-4AD5-9569-AF6CC8777A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7603846F-86ED-4EE2-B91D-CDDF6CD692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59AC8F8F-3DC6-4713-994A-A7B0182615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3B2C828C-4E94-4D65-85EB-4163592287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9B76F62A-C88E-4FED-9BF1-C1B4E2D5FF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0DA8B27C-A2A3-4831-AAA6-6D41FE6AA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0531F438-04FB-4DAC-BD6E-6412847194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033AC26D-688C-46A4-9A0E-33721E30D7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8B9D1A6A-B6B1-412D-8FB2-5D8C9B155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4FEFAEE9-E619-4E5F-8AA7-6B5AFEB8B5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3793ABA4-0204-4FD2-AD98-CB94E4FF55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597DBC75-B162-4845-ACBC-7AC3BA3C2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8AFADA04-E16C-485E-988F-C8D4D86350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C378D759-BA28-43E0-974D-33031B997A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BE9DF64-36AB-4F13-8C8F-8CD2A22FD3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F4ABD706-1318-4136-85CD-D6B8892103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B1CC6C3D-85D8-4679-89F3-307210311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27AD8CFA-DEA0-4C58-9720-7DDD3EE0F7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9973CEEF-9888-4EE5-AAB0-22BB3C1E88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8CBB9282-4239-47E5-90E2-DC0C8F84CF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7B440438-B454-40AD-960C-6999CEACB3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B332F086-2A5E-4DC1-86F4-2F180FDFA4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DAED410C-FA2D-464E-9139-DBC7576667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8753CD3-1883-44C3-9A33-63204DA0A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FA102FEB-23DD-405A-89A1-1F339D4EE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A806EC65-81CF-465F-8FEF-E37553644E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7B711B38-0BE9-47C7-A729-3BB9FC76D2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032004D3-DAD0-4AC5-821A-95EEC4DF30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7CF47654-7ABD-40C2-95EE-7726D44694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498F9C56-D5CD-4A30-B91A-0436DE980D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EF229B63-3512-488C-8B9F-EFB2EEB71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6FCED579-61B6-42F3-8C1A-F99ABB6CA8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CA1F3999-C424-4290-B3A2-CF13438F29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E7C40A91-3475-4B25-8203-F08EC1A501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4CB0D476-7182-4C7A-BAFE-2DA5EBAEA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Zobrazovače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0EDD3F2-B2A7-4159-B620-5AD50E1EA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2249487"/>
            <a:ext cx="5894388" cy="354171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Byly vyrobeny celkem 3 zobrazovače</a:t>
            </a:r>
          </a:p>
          <a:p>
            <a:r>
              <a:rPr lang="en-US"/>
              <a:t>2 s OLED obrazovkou (vrchní obrázek) a 1 s E-Ink obrazovkou (spodní obrázek)</a:t>
            </a:r>
          </a:p>
          <a:p>
            <a:r>
              <a:rPr lang="en-US"/>
              <a:t>Zobrazovač s E-Ink obrazovkou má integrovanou baterii (vydrží přibližně 2 týdny na 1 nabití)</a:t>
            </a:r>
          </a:p>
        </p:txBody>
      </p:sp>
      <p:sp>
        <p:nvSpPr>
          <p:cNvPr id="54" name="Round Diagonal Corner Rectangle 8">
            <a:extLst>
              <a:ext uri="{FF2B5EF4-FFF2-40B4-BE49-F238E27FC236}">
                <a16:creationId xmlns:a16="http://schemas.microsoft.com/office/drawing/2014/main" id="{ACCCF538-8A70-4B32-8376-4C90E2F8F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19997" y="618518"/>
            <a:ext cx="3425200" cy="5172683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BA16363E-0DEB-4ADB-9737-14D0E58437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05" t="13943" r="19469" b="-13945"/>
          <a:stretch/>
        </p:blipFill>
        <p:spPr>
          <a:xfrm>
            <a:off x="7940036" y="940250"/>
            <a:ext cx="2798580" cy="2177855"/>
          </a:xfrm>
          <a:prstGeom prst="rect">
            <a:avLst/>
          </a:prstGeom>
        </p:spPr>
      </p:pic>
      <p:pic>
        <p:nvPicPr>
          <p:cNvPr id="6" name="Zástupný obsah 4" descr="Obsah obrázku text&#10;&#10;Popis byl vytvořen automaticky">
            <a:extLst>
              <a:ext uri="{FF2B5EF4-FFF2-40B4-BE49-F238E27FC236}">
                <a16:creationId xmlns:a16="http://schemas.microsoft.com/office/drawing/2014/main" id="{2A1C05F2-3038-4EC0-BC57-04151682117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6" r="22039" b="-4"/>
          <a:stretch/>
        </p:blipFill>
        <p:spPr>
          <a:xfrm rot="21600000">
            <a:off x="7940036" y="3278244"/>
            <a:ext cx="2798580" cy="21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501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519FA62B-A2C9-49F5-8C45-9D5CDCD72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24E966C-35F3-4DB1-8C23-4BC252E4E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24ADCBC-2A94-4F6E-BC8D-278612B7A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38F45A3E-0BAF-4E7A-AD24-51B345041D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5340FE26-BABB-409C-A32A-B3D10BD235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A9468B59-1984-42C3-88A4-942CF6EF75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F6B5E914-0078-49CC-AD42-C97DC361CD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D18B3F5A-0978-48AE-9360-8ABC8CEABB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27E73F9B-CBFF-473A-9B41-8964B831E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558218B5-0904-4C19-8935-1A64432BC2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DBCBCB59-A700-4032-AB43-CB06687996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861A9C11-1685-4F09-B995-D5ECAD15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57CCC420-3BF0-4A3E-A4FB-41537B0642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1DEFC6D1-15DA-4DDC-8FD1-B7630B8D6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0C6F2EE9-81FE-4B46-9513-6EC7D93012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26DF77E9-F68C-4FE0-864E-A4A4DE3616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9D3495ED-B588-4755-B8BB-18D33E4AC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E76105FE-305A-42A7-B2DD-388B99FAB8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F1883F6E-6FAE-49E2-AE28-02B88BEBF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8C8A198F-A0AA-455F-ACD5-8587457BDD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E57E155C-0F05-498E-B0E3-33AE15B7E8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D7FB1D7-F9DB-443D-A2D4-40C46F6975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9EF7FB08-B52A-4C0D-BF32-AC6D91AE9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2A27D708-7911-4EAB-8A9D-E608726B57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40A3E3AC-335B-4EAB-A5D4-E72C8434AB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FC4E923E-7CEC-4950-8C12-F40EAE7A36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23A92FB5-3211-4195-8FFA-A8F49F677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BB88442A-84E1-4264-BD24-B14020F21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B47AD665-0844-40BF-AE62-BA493929C5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01D8E540-292C-4867-BD21-43910262E9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00C8F50-D632-4BE8-B5BF-8AEAE2D13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7870CC07-8D37-4F4D-A73B-9762FFAB1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06B84BAB-C27B-4804-9496-FDDA7FF6F2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45E90447-AF32-4C90-8940-D5EBE9F640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DFD35AB5-2871-471E-87D3-C3C024C31E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60EED77B-C4CD-44DE-B7AA-472CBEE6E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68122908-2E24-4971-A70E-29CFE953E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43930918-848F-4F70-8C42-426DCCB4D4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7C2C1A0B-06A1-4F89-9A58-66CAB57F1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F26FAEF0-6EA1-41B4-AC1D-0BC56E43EF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563F085C-A9C1-47AB-9656-468B79DE5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8C4AD8D5-71D6-40BC-99E5-47DE8E0CD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API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F533A17-EC72-4E84-B171-999EB6609D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3" y="1539875"/>
            <a:ext cx="4639278" cy="42513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Slouží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snadnému</a:t>
            </a:r>
            <a:r>
              <a:rPr lang="en-US" dirty="0"/>
              <a:t> </a:t>
            </a:r>
            <a:r>
              <a:rPr lang="en-US" dirty="0" err="1"/>
              <a:t>přístupu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ze</a:t>
            </a:r>
            <a:r>
              <a:rPr lang="en-US" dirty="0"/>
              <a:t> </a:t>
            </a:r>
            <a:r>
              <a:rPr lang="en-US" dirty="0" err="1"/>
              <a:t>stanice</a:t>
            </a:r>
            <a:r>
              <a:rPr lang="en-US" dirty="0"/>
              <a:t> </a:t>
            </a:r>
            <a:r>
              <a:rPr lang="en-US" dirty="0" err="1"/>
              <a:t>přes</a:t>
            </a:r>
            <a:r>
              <a:rPr lang="en-US" dirty="0"/>
              <a:t> internet</a:t>
            </a:r>
          </a:p>
          <a:p>
            <a:r>
              <a:rPr lang="en-US" dirty="0" err="1"/>
              <a:t>Slouží</a:t>
            </a:r>
            <a:r>
              <a:rPr lang="en-US" dirty="0"/>
              <a:t> </a:t>
            </a:r>
            <a:r>
              <a:rPr lang="en-US" dirty="0" err="1"/>
              <a:t>hlavně</a:t>
            </a:r>
            <a:r>
              <a:rPr lang="en-US" dirty="0"/>
              <a:t>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cs-CZ" dirty="0"/>
              <a:t>komunikace</a:t>
            </a:r>
            <a:r>
              <a:rPr lang="en-US" dirty="0"/>
              <a:t> </a:t>
            </a:r>
            <a:r>
              <a:rPr lang="en-US" dirty="0" err="1"/>
              <a:t>mezi</a:t>
            </a:r>
            <a:r>
              <a:rPr lang="en-US" dirty="0"/>
              <a:t> </a:t>
            </a:r>
            <a:r>
              <a:rPr lang="en-US" dirty="0" err="1"/>
              <a:t>počitači</a:t>
            </a:r>
            <a:endParaRPr lang="en-US" dirty="0"/>
          </a:p>
        </p:txBody>
      </p:sp>
      <p:pic>
        <p:nvPicPr>
          <p:cNvPr id="6" name="Zástupný obsah 5" descr="Obsah obrázku text&#10;&#10;Popis byl vytvořen automaticky">
            <a:extLst>
              <a:ext uri="{FF2B5EF4-FFF2-40B4-BE49-F238E27FC236}">
                <a16:creationId xmlns:a16="http://schemas.microsoft.com/office/drawing/2014/main" id="{3D5D72DF-60E5-45A6-9414-AC54E52D8C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-294" t="-476" r="1415" b="478"/>
          <a:stretch/>
        </p:blipFill>
        <p:spPr>
          <a:xfrm>
            <a:off x="5623981" y="2025704"/>
            <a:ext cx="5880631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1047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A8F4C8-A2A2-47E7-94A0-59E36CB43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Twitter bot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D367DD0-9008-4AE2-B14F-2B8E09B4EF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cs-CZ" dirty="0"/>
              <a:t>Slouží k informování uživatelů o aktuálním stavu počasí</a:t>
            </a:r>
          </a:p>
        </p:txBody>
      </p:sp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A1160688-98D4-4844-A553-031F92ACD1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98226" y="1243012"/>
            <a:ext cx="4325648" cy="4371975"/>
          </a:xfrm>
        </p:spPr>
      </p:pic>
    </p:spTree>
    <p:extLst>
      <p:ext uri="{BB962C8B-B14F-4D97-AF65-F5344CB8AC3E}">
        <p14:creationId xmlns:p14="http://schemas.microsoft.com/office/powerpoint/2010/main" val="4089329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19A03E-5EC3-43F6-9630-909C10E95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Výsledek</a:t>
            </a:r>
          </a:p>
        </p:txBody>
      </p:sp>
      <p:pic>
        <p:nvPicPr>
          <p:cNvPr id="5" name="Zástupný obsah 4" descr="Obsah obrázku tráva, obloha, exteriér, dům&#10;&#10;Popis byl vytvořen automaticky">
            <a:extLst>
              <a:ext uri="{FF2B5EF4-FFF2-40B4-BE49-F238E27FC236}">
                <a16:creationId xmlns:a16="http://schemas.microsoft.com/office/drawing/2014/main" id="{0AB4A213-CFFB-4D74-BDFA-9EF27993A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425" y="1664717"/>
            <a:ext cx="6019799" cy="4504471"/>
          </a:xfrm>
        </p:spPr>
      </p:pic>
    </p:spTree>
    <p:extLst>
      <p:ext uri="{BB962C8B-B14F-4D97-AF65-F5344CB8AC3E}">
        <p14:creationId xmlns:p14="http://schemas.microsoft.com/office/powerpoint/2010/main" val="3786467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B4E94DF-8F8F-4FB1-ABC8-83BFF41CE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Díky za pozornost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5C1EEAE-4B1A-4C40-BA96-C96C4EC57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15201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EC7C5B-4102-4946-A402-1D64C9D51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cs-CZ" dirty="0"/>
              <a:t>Meteostanice</a:t>
            </a:r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8E54E61-379A-43EE-9224-F3B09C2CE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44521" cy="3541714"/>
          </a:xfrm>
        </p:spPr>
        <p:txBody>
          <a:bodyPr anchor="ctr">
            <a:normAutofit fontScale="92500"/>
          </a:bodyPr>
          <a:lstStyle/>
          <a:p>
            <a:r>
              <a:rPr lang="cs-CZ" dirty="0"/>
              <a:t>Stanice umí měřit teplotu, absolutní tlak, relativní vlhkost, UV intenzitu, světelnou intenzitu, směr větru a rychlost větru.</a:t>
            </a:r>
          </a:p>
          <a:p>
            <a:r>
              <a:rPr lang="cs-CZ" dirty="0"/>
              <a:t>Dále umí vypočítat pocitovou teplotu, rosný bod, relativní tlak a větrný chlad</a:t>
            </a:r>
          </a:p>
          <a:p>
            <a:r>
              <a:rPr lang="cs-CZ" dirty="0"/>
              <a:t>Řízeno mikropočítačem ESP32</a:t>
            </a:r>
          </a:p>
          <a:p>
            <a:endParaRPr lang="cs-CZ" dirty="0"/>
          </a:p>
        </p:txBody>
      </p:sp>
      <p:pic>
        <p:nvPicPr>
          <p:cNvPr id="5" name="Obrázek 4" descr="Obsah obrázku tráva, obloha, exteriér, dům&#10;&#10;Popis byl vytvořen automaticky">
            <a:extLst>
              <a:ext uri="{FF2B5EF4-FFF2-40B4-BE49-F238E27FC236}">
                <a16:creationId xmlns:a16="http://schemas.microsoft.com/office/drawing/2014/main" id="{EE0C2239-F327-41FC-BD4E-FC38BAA494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08" r="3" b="3"/>
          <a:stretch/>
        </p:blipFill>
        <p:spPr>
          <a:xfrm>
            <a:off x="6392335" y="2497720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657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A1A81FC-79F3-4574-BDBB-D960E8A32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Prototyp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4633EA2-32CC-4EA3-BE1F-88AEC4D7F7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cs-CZ"/>
              <a:t>Používá stejné senzory jako finální stanice kromě senzoru BMP180</a:t>
            </a:r>
          </a:p>
          <a:p>
            <a:r>
              <a:rPr lang="cs-CZ"/>
              <a:t>Neměří směr a rychlost větru</a:t>
            </a:r>
            <a:endParaRPr lang="cs-CZ" dirty="0"/>
          </a:p>
        </p:txBody>
      </p:sp>
      <p:pic>
        <p:nvPicPr>
          <p:cNvPr id="5" name="Zástupný obsah 4" descr="Obsah obrázku elektronika&#10;&#10;Popis byl vytvořen automaticky">
            <a:extLst>
              <a:ext uri="{FF2B5EF4-FFF2-40B4-BE49-F238E27FC236}">
                <a16:creationId xmlns:a16="http://schemas.microsoft.com/office/drawing/2014/main" id="{0E6A79B8-3608-4BEA-846A-E97544E17A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1" r="15925"/>
          <a:stretch/>
        </p:blipFill>
        <p:spPr>
          <a:xfrm rot="5400000">
            <a:off x="6489486" y="1681557"/>
            <a:ext cx="5529915" cy="3585936"/>
          </a:xfrm>
          <a:prstGeom prst="snip2DiagRect">
            <a:avLst>
              <a:gd name="adj1" fmla="val 0"/>
              <a:gd name="adj2" fmla="val 6212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22180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6EEBCC2-B950-43B4-BF15-7202264D0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cs-CZ" dirty="0"/>
              <a:t>návrh a výroba desek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256BDF3-3F1F-4C42-84CA-721CCCA01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/>
          </a:bodyPr>
          <a:lstStyle/>
          <a:p>
            <a:r>
              <a:rPr lang="cs-CZ" dirty="0"/>
              <a:t>Desky byly nakresleny v programu Sprint Layout</a:t>
            </a:r>
          </a:p>
          <a:p>
            <a:r>
              <a:rPr lang="cs-CZ" dirty="0"/>
              <a:t>Schéma bylo doděláno dodatečně v programu </a:t>
            </a:r>
            <a:r>
              <a:rPr lang="cs-CZ" dirty="0" err="1"/>
              <a:t>KiCad</a:t>
            </a:r>
            <a:endParaRPr lang="cs-CZ" dirty="0"/>
          </a:p>
          <a:p>
            <a:r>
              <a:rPr lang="cs-CZ" dirty="0"/>
              <a:t>Plošné spoje byly vyrobeny na zakázku u firmy plosnaky.cz</a:t>
            </a:r>
          </a:p>
        </p:txBody>
      </p:sp>
      <p:pic>
        <p:nvPicPr>
          <p:cNvPr id="5" name="Obrázek 4" descr="Obsah obrázku text, obvod, elektronika&#10;&#10;Popis byl vytvořen automaticky">
            <a:extLst>
              <a:ext uri="{FF2B5EF4-FFF2-40B4-BE49-F238E27FC236}">
                <a16:creationId xmlns:a16="http://schemas.microsoft.com/office/drawing/2014/main" id="{016A51EC-FC6D-4891-B16A-B893EA271F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6" b="3179"/>
          <a:stretch/>
        </p:blipFill>
        <p:spPr>
          <a:xfrm>
            <a:off x="7619998" y="780235"/>
            <a:ext cx="3425199" cy="233787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166465" y="0"/>
                </a:moveTo>
                <a:lnTo>
                  <a:pt x="3425199" y="0"/>
                </a:lnTo>
                <a:lnTo>
                  <a:pt x="3425199" y="2337870"/>
                </a:lnTo>
                <a:lnTo>
                  <a:pt x="0" y="2337870"/>
                </a:lnTo>
                <a:lnTo>
                  <a:pt x="0" y="166465"/>
                </a:lnTo>
                <a:cubicBezTo>
                  <a:pt x="0" y="74529"/>
                  <a:pt x="74529" y="0"/>
                  <a:pt x="166465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AA958CBC-17BB-40E7-BD64-257F0A4A01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" r="-26" b="-26"/>
          <a:stretch/>
        </p:blipFill>
        <p:spPr>
          <a:xfrm>
            <a:off x="7619998" y="3282697"/>
            <a:ext cx="3425199" cy="233787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0" y="0"/>
                </a:moveTo>
                <a:lnTo>
                  <a:pt x="3425199" y="0"/>
                </a:lnTo>
                <a:lnTo>
                  <a:pt x="3425199" y="2171405"/>
                </a:lnTo>
                <a:cubicBezTo>
                  <a:pt x="3425199" y="2263341"/>
                  <a:pt x="3350670" y="2337870"/>
                  <a:pt x="3258734" y="2337870"/>
                </a:cubicBezTo>
                <a:lnTo>
                  <a:pt x="0" y="2337870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2355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DD54AB6-374D-4015-8FBA-CBFD6405A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03558"/>
            <a:ext cx="9905998" cy="1478570"/>
          </a:xfrm>
        </p:spPr>
        <p:txBody>
          <a:bodyPr/>
          <a:lstStyle/>
          <a:p>
            <a:r>
              <a:rPr lang="cs-CZ" dirty="0"/>
              <a:t>Schéma hlavní desky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5431750B-07A5-441F-9497-D036E7862C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4044" r="3048" b="4132"/>
          <a:stretch/>
        </p:blipFill>
        <p:spPr>
          <a:xfrm>
            <a:off x="2423120" y="1470378"/>
            <a:ext cx="7342582" cy="5084064"/>
          </a:xfrm>
        </p:spPr>
      </p:pic>
    </p:spTree>
    <p:extLst>
      <p:ext uri="{BB962C8B-B14F-4D97-AF65-F5344CB8AC3E}">
        <p14:creationId xmlns:p14="http://schemas.microsoft.com/office/powerpoint/2010/main" val="1558284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4C3CCE0-6498-4EBE-A4E0-3E18D8B3F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cs-CZ" dirty="0"/>
              <a:t>Senzory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29879BF-C808-4CDB-9775-147693442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/>
          </a:bodyPr>
          <a:lstStyle/>
          <a:p>
            <a:r>
              <a:rPr lang="cs-CZ" dirty="0"/>
              <a:t>BMP280 – Teplota, tlak</a:t>
            </a:r>
          </a:p>
          <a:p>
            <a:r>
              <a:rPr lang="cs-CZ" dirty="0"/>
              <a:t>DHT22 – Vlhkost</a:t>
            </a:r>
          </a:p>
          <a:p>
            <a:r>
              <a:rPr lang="cs-CZ" dirty="0"/>
              <a:t>ML8511 – UV intenzita</a:t>
            </a:r>
          </a:p>
          <a:p>
            <a:r>
              <a:rPr lang="cs-CZ" dirty="0"/>
              <a:t>BH1750 – Světelná intenzita</a:t>
            </a:r>
          </a:p>
        </p:txBody>
      </p:sp>
      <p:pic>
        <p:nvPicPr>
          <p:cNvPr id="5" name="Obrázek 4" descr="Obsah obrázku ozubené kolo&#10;&#10;Popis byl vytvořen automaticky">
            <a:extLst>
              <a:ext uri="{FF2B5EF4-FFF2-40B4-BE49-F238E27FC236}">
                <a16:creationId xmlns:a16="http://schemas.microsoft.com/office/drawing/2014/main" id="{87B775B7-7EE6-47FE-8C98-D9B472B93B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5" t="159" r="19722" b="-159"/>
          <a:stretch/>
        </p:blipFill>
        <p:spPr>
          <a:xfrm rot="5400000">
            <a:off x="6912431" y="1487801"/>
            <a:ext cx="4840332" cy="3425199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0785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E77E7CF-513E-4A83-8E32-99C2F1CA4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cs-CZ" dirty="0"/>
              <a:t>Anemometr a korouhev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65A4358-14DE-3059-6F10-CF4EDBEE5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/>
          </a:bodyPr>
          <a:lstStyle/>
          <a:p>
            <a:r>
              <a:rPr lang="cs-CZ" dirty="0"/>
              <a:t>Oba senzory jsou tištěny z PETG materiálu na mé 3D tiskárně </a:t>
            </a:r>
            <a:r>
              <a:rPr lang="cs-CZ"/>
              <a:t>Prusa mk3s+</a:t>
            </a:r>
          </a:p>
          <a:p>
            <a:endParaRPr lang="cs-CZ" dirty="0"/>
          </a:p>
          <a:p>
            <a:endParaRPr lang="en-US" dirty="0"/>
          </a:p>
        </p:txBody>
      </p:sp>
      <p:pic>
        <p:nvPicPr>
          <p:cNvPr id="5" name="Zástupný obsah 4" descr="Anemometr, který je nachází v práci.">
            <a:extLst>
              <a:ext uri="{FF2B5EF4-FFF2-40B4-BE49-F238E27FC236}">
                <a16:creationId xmlns:a16="http://schemas.microsoft.com/office/drawing/2014/main" id="{33F40FA7-2869-43B7-9C3D-0CCDE630045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73" b="6772"/>
          <a:stretch/>
        </p:blipFill>
        <p:spPr>
          <a:xfrm>
            <a:off x="7619998" y="780235"/>
            <a:ext cx="3425199" cy="233787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166465" y="0"/>
                </a:moveTo>
                <a:lnTo>
                  <a:pt x="3425199" y="0"/>
                </a:lnTo>
                <a:lnTo>
                  <a:pt x="3425199" y="2337870"/>
                </a:lnTo>
                <a:lnTo>
                  <a:pt x="0" y="2337870"/>
                </a:lnTo>
                <a:lnTo>
                  <a:pt x="0" y="166465"/>
                </a:lnTo>
                <a:cubicBezTo>
                  <a:pt x="0" y="74529"/>
                  <a:pt x="74529" y="0"/>
                  <a:pt x="166465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Zástupný obsah 4">
            <a:extLst>
              <a:ext uri="{FF2B5EF4-FFF2-40B4-BE49-F238E27FC236}">
                <a16:creationId xmlns:a16="http://schemas.microsoft.com/office/drawing/2014/main" id="{CDB439AD-5B44-4749-8A15-A4ECEDAD2F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73" b="11872"/>
          <a:stretch/>
        </p:blipFill>
        <p:spPr>
          <a:xfrm>
            <a:off x="7619998" y="3282697"/>
            <a:ext cx="3425199" cy="233787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0" y="0"/>
                </a:moveTo>
                <a:lnTo>
                  <a:pt x="3425199" y="0"/>
                </a:lnTo>
                <a:lnTo>
                  <a:pt x="3425199" y="2171405"/>
                </a:lnTo>
                <a:cubicBezTo>
                  <a:pt x="3425199" y="2263341"/>
                  <a:pt x="3350670" y="2337870"/>
                  <a:pt x="3258734" y="2337870"/>
                </a:cubicBezTo>
                <a:lnTo>
                  <a:pt x="0" y="2337870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2485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96DFC1B-9D1C-464B-A47F-1B6D38892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Popis fungování stanice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D5ED19C-1836-4EDA-B2EA-3ACC566F9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cs-CZ" dirty="0"/>
              <a:t>Probuzení z hibernace</a:t>
            </a:r>
          </a:p>
          <a:p>
            <a:r>
              <a:rPr lang="cs-CZ" dirty="0"/>
              <a:t>20 sekund měření</a:t>
            </a:r>
          </a:p>
          <a:p>
            <a:r>
              <a:rPr lang="cs-CZ" dirty="0"/>
              <a:t>Připojení k Wi-Fi a k MQTT serveru</a:t>
            </a:r>
          </a:p>
          <a:p>
            <a:r>
              <a:rPr lang="cs-CZ" dirty="0"/>
              <a:t>Odeslaní dat na MQTT server</a:t>
            </a:r>
          </a:p>
          <a:p>
            <a:r>
              <a:rPr lang="cs-CZ" dirty="0"/>
              <a:t>Uložení dat do </a:t>
            </a:r>
            <a:r>
              <a:rPr lang="cs-CZ" dirty="0" err="1"/>
              <a:t>Influx</a:t>
            </a:r>
            <a:r>
              <a:rPr lang="cs-CZ" dirty="0"/>
              <a:t> databáze</a:t>
            </a:r>
          </a:p>
          <a:p>
            <a:r>
              <a:rPr lang="cs-CZ" dirty="0"/>
              <a:t>Vypnutí všech modemů a senzorů</a:t>
            </a:r>
          </a:p>
          <a:p>
            <a:r>
              <a:rPr lang="cs-CZ" dirty="0"/>
              <a:t>Přechod do hibernace na 2 minuty</a:t>
            </a:r>
          </a:p>
        </p:txBody>
      </p:sp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DD933CF1-0ED2-4CFE-A984-E06F10522A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3065" r="15580"/>
          <a:stretch/>
        </p:blipFill>
        <p:spPr>
          <a:xfrm>
            <a:off x="8211311" y="499305"/>
            <a:ext cx="2542033" cy="585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410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6197CC3-B45A-4A1F-A7E3-7E1A2F19E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MQTT data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DCDE572-E3A5-4BFD-AA80-9BEFF8691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954588" cy="3541714"/>
          </a:xfrm>
        </p:spPr>
        <p:txBody>
          <a:bodyPr/>
          <a:lstStyle/>
          <a:p>
            <a:r>
              <a:rPr lang="cs-CZ" dirty="0"/>
              <a:t>Pomocí MQTT protokolu se posílají data z meteostanice na server</a:t>
            </a:r>
          </a:p>
          <a:p>
            <a:r>
              <a:rPr lang="cs-CZ" dirty="0"/>
              <a:t>Na serveru se data zapíší do </a:t>
            </a:r>
            <a:r>
              <a:rPr lang="cs-CZ" dirty="0" err="1"/>
              <a:t>Influx</a:t>
            </a:r>
            <a:r>
              <a:rPr lang="cs-CZ" dirty="0"/>
              <a:t> databáze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062A4C18-C2E4-4320-8B50-D5E27140E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" b="594"/>
          <a:stretch/>
        </p:blipFill>
        <p:spPr>
          <a:xfrm>
            <a:off x="6580186" y="1250538"/>
            <a:ext cx="4467225" cy="435692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527794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bvod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bvod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bvod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TM04033919[[fn=Obvod]]</Template>
  <TotalTime>333</TotalTime>
  <Words>272</Words>
  <Application>Microsoft Office PowerPoint</Application>
  <PresentationFormat>Širokoúhlá obrazovka</PresentationFormat>
  <Paragraphs>47</Paragraphs>
  <Slides>15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2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15</vt:i4>
      </vt:variant>
    </vt:vector>
  </HeadingPairs>
  <TitlesOfParts>
    <vt:vector size="18" baseType="lpstr">
      <vt:lpstr>Arial</vt:lpstr>
      <vt:lpstr>Tw Cen MT</vt:lpstr>
      <vt:lpstr>Obvod</vt:lpstr>
      <vt:lpstr>Meteostanice</vt:lpstr>
      <vt:lpstr>Meteostanice</vt:lpstr>
      <vt:lpstr>Prototyp</vt:lpstr>
      <vt:lpstr>návrh a výroba desek</vt:lpstr>
      <vt:lpstr>Schéma hlavní desky</vt:lpstr>
      <vt:lpstr>Senzory</vt:lpstr>
      <vt:lpstr>Anemometr a korouhev</vt:lpstr>
      <vt:lpstr>Popis fungování stanice</vt:lpstr>
      <vt:lpstr>MQTT data</vt:lpstr>
      <vt:lpstr>Grafana</vt:lpstr>
      <vt:lpstr>Zobrazovače</vt:lpstr>
      <vt:lpstr>API</vt:lpstr>
      <vt:lpstr>Twitter bot</vt:lpstr>
      <vt:lpstr>Výsledek</vt:lpstr>
      <vt:lpstr>Díky za pozornost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Meteostanice</dc:title>
  <dc:creator>Michal Basler</dc:creator>
  <cp:lastModifiedBy>Michal Basler</cp:lastModifiedBy>
  <cp:revision>11</cp:revision>
  <dcterms:created xsi:type="dcterms:W3CDTF">2022-04-03T20:28:27Z</dcterms:created>
  <dcterms:modified xsi:type="dcterms:W3CDTF">2022-04-21T12:16:08Z</dcterms:modified>
</cp:coreProperties>
</file>